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3" r:id="rId6"/>
    <p:sldId id="278" r:id="rId7"/>
    <p:sldId id="264" r:id="rId8"/>
    <p:sldId id="275" r:id="rId9"/>
    <p:sldId id="267" r:id="rId10"/>
    <p:sldId id="277" r:id="rId11"/>
    <p:sldId id="266" r:id="rId12"/>
    <p:sldId id="270" r:id="rId13"/>
    <p:sldId id="265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E00495-1328-4F5C-BD5A-107488FD0E28}" v="1" dt="2023-06-27T16:12:05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82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Solnier" userId="2967436e-73b2-425f-9b8a-c2ce5776692d" providerId="ADAL" clId="{EFE00495-1328-4F5C-BD5A-107488FD0E28}"/>
    <pc:docChg chg="custSel modSld">
      <pc:chgData name="Julia Solnier" userId="2967436e-73b2-425f-9b8a-c2ce5776692d" providerId="ADAL" clId="{EFE00495-1328-4F5C-BD5A-107488FD0E28}" dt="2023-06-27T16:12:42.698" v="8" actId="1076"/>
      <pc:docMkLst>
        <pc:docMk/>
      </pc:docMkLst>
      <pc:sldChg chg="addSp delSp modSp mod">
        <pc:chgData name="Julia Solnier" userId="2967436e-73b2-425f-9b8a-c2ce5776692d" providerId="ADAL" clId="{EFE00495-1328-4F5C-BD5A-107488FD0E28}" dt="2023-06-27T16:12:42.698" v="8" actId="1076"/>
        <pc:sldMkLst>
          <pc:docMk/>
          <pc:sldMk cId="1671776197" sldId="270"/>
        </pc:sldMkLst>
        <pc:picChg chg="mod">
          <ac:chgData name="Julia Solnier" userId="2967436e-73b2-425f-9b8a-c2ce5776692d" providerId="ADAL" clId="{EFE00495-1328-4F5C-BD5A-107488FD0E28}" dt="2023-06-27T16:12:42.698" v="8" actId="1076"/>
          <ac:picMkLst>
            <pc:docMk/>
            <pc:sldMk cId="1671776197" sldId="270"/>
            <ac:picMk id="2" creationId="{09EAD2C3-6ED5-40BD-B262-72CB5291DC5F}"/>
          </ac:picMkLst>
        </pc:picChg>
        <pc:picChg chg="mod">
          <ac:chgData name="Julia Solnier" userId="2967436e-73b2-425f-9b8a-c2ce5776692d" providerId="ADAL" clId="{EFE00495-1328-4F5C-BD5A-107488FD0E28}" dt="2023-06-27T16:12:37.314" v="7" actId="1076"/>
          <ac:picMkLst>
            <pc:docMk/>
            <pc:sldMk cId="1671776197" sldId="270"/>
            <ac:picMk id="6" creationId="{EA6386A3-9187-C44F-A9CD-5E9294DB1247}"/>
          </ac:picMkLst>
        </pc:picChg>
        <pc:picChg chg="del">
          <ac:chgData name="Julia Solnier" userId="2967436e-73b2-425f-9b8a-c2ce5776692d" providerId="ADAL" clId="{EFE00495-1328-4F5C-BD5A-107488FD0E28}" dt="2023-06-27T16:12:19.811" v="2" actId="478"/>
          <ac:picMkLst>
            <pc:docMk/>
            <pc:sldMk cId="1671776197" sldId="270"/>
            <ac:picMk id="10" creationId="{F07AF7B7-BC6A-C072-8D1F-87508F364F95}"/>
          </ac:picMkLst>
        </pc:picChg>
        <pc:picChg chg="add mod">
          <ac:chgData name="Julia Solnier" userId="2967436e-73b2-425f-9b8a-c2ce5776692d" providerId="ADAL" clId="{EFE00495-1328-4F5C-BD5A-107488FD0E28}" dt="2023-06-27T16:12:31.450" v="5" actId="1076"/>
          <ac:picMkLst>
            <pc:docMk/>
            <pc:sldMk cId="1671776197" sldId="270"/>
            <ac:picMk id="11" creationId="{6E7EFD28-E11E-3813-1F1E-24EE0977BBCF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6T20:11:46.346"/>
    </inkml:context>
    <inkml:brush xml:id="br0">
      <inkml:brushProperty name="width" value="0.1" units="cm"/>
      <inkml:brushProperty name="height" value="0.6" units="cm"/>
      <inkml:brushProperty name="color" value="#FFC11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7A7E8-037D-A164-D65E-B287C9C57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7D10D-7D40-CE43-BEDE-7415F9EE9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5228E-D4D0-78E0-ABF1-C0FD82B5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7F45-27FA-4026-82CA-331864831EA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E24B4-5555-F744-CB3C-25FB18E7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11EF7-20EF-585B-DCFA-13C03030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D16E-A998-4C5A-A6DE-7796089BC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1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3A85-80F1-30AB-D280-697666FB5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B2C24-AEBF-47DD-8A3B-296C55240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9726-05C1-6BA7-28A4-0FAEFD98B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7F45-27FA-4026-82CA-331864831EA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349F5-27D9-D884-2BF8-2578CC81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F41E4-57E7-48B6-206D-B544593EB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D16E-A998-4C5A-A6DE-7796089BC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4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63D6E-880B-DAC2-BE85-1A1D30BC75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7C2D6-D368-3B4B-C9F8-C12754AE5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FE766-40E8-616E-A9D0-30423614E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7F45-27FA-4026-82CA-331864831EA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A7D0F-C18D-22E3-0981-E9F6B108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CB09F-B7AD-7EDB-2B1E-5DCF0B11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D16E-A998-4C5A-A6DE-7796089BC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82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50F0-C697-87E4-BDE7-7B23516C4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F1AED-67E2-C3B7-2A36-B30F86F90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E7722-528C-BB7A-B5D7-0C919849C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7F45-27FA-4026-82CA-331864831EA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A8238-B540-1965-8AAC-634EAE97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A05F4-B83F-9F5C-32CC-B2272A1F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D16E-A998-4C5A-A6DE-7796089BC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16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EB29F-0ED7-5707-9839-7931B9833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5A08D-2AE4-1F5A-6A2E-779A7E2E7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B825-5003-10EF-6CEA-E01ABE9DC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7F45-27FA-4026-82CA-331864831EA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39B75-14DA-9DBA-3D1D-17DF8BF2F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0BD43-EBB3-1ECF-1372-AE1A4D91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D16E-A998-4C5A-A6DE-7796089BC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8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EAA86-DD94-519F-A77D-78B897D4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573E5-0596-3E8C-AA86-72420B191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20F19-C35A-5855-032E-D08F9154B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F608F-CF7F-34A4-A39E-3F446F4F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7F45-27FA-4026-82CA-331864831EA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BE284-572D-8C13-3339-699C87930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B5A33-88EC-BF1E-9304-F3F0A4D63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D16E-A998-4C5A-A6DE-7796089BC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6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78165-CE51-9812-98E0-9D6287027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F6745-0D1B-9E2A-5717-1CFC20EAC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D08B6-FF22-E8F0-7321-834126C28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DC40D-947B-8DB5-DF5D-2DD522428E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EE1214-A035-9ED3-834B-350400981E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A6BCFD-9314-8E33-5CFD-725E476F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7F45-27FA-4026-82CA-331864831EA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3B70D0-9C3E-4DF7-D5EE-75CB821C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07C8A-D85C-72F4-BA4B-3E16102A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D16E-A998-4C5A-A6DE-7796089BC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0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7BD7-8F8E-5A70-C347-8B7AF487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229617-2709-F245-3A84-841467DD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7F45-27FA-4026-82CA-331864831EA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1A5C3-C8F2-B332-135B-BE8DA52F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B0A96-ACB1-8E90-F0F1-8ABBCAAA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D16E-A998-4C5A-A6DE-7796089BC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8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BB9FC5-D617-DB24-BFDB-F8F2C2E3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7F45-27FA-4026-82CA-331864831EA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788F52-5BD8-B34D-0017-6D8275D20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A115F-F824-8E12-0139-C0018CB59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D16E-A998-4C5A-A6DE-7796089BC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6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53B9-4D3B-335C-69CD-D719E8233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E4772-8D29-BC1C-50E8-34EB2EE63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BD8996-341A-EB98-F422-EFD9B50C6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25281-8F69-9640-EFDB-8F875EEA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7F45-27FA-4026-82CA-331864831EA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FC110-855A-A599-41D6-7FC9FB4DA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D1B72-631C-FA27-A371-13730A5A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D16E-A998-4C5A-A6DE-7796089BC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4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410E0-30B0-D243-DD7F-6D8DA59D1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BE17BD-0D9F-0097-0AAB-78BF7619D6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3164B-54F2-B912-52E4-68621384E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8EBEF-21DC-1211-DB0F-5B777500E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7F45-27FA-4026-82CA-331864831EA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B157F-CB95-7592-6F7E-CCC553E6F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0E020-920C-B344-2350-6CE529BA3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ED16E-A998-4C5A-A6DE-7796089BC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8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628315-2D02-B49C-3352-0740B42C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916F0-299A-307A-F5A7-EB83F2678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767E0-1509-FD02-6744-206BAD0EF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67F45-27FA-4026-82CA-331864831EAD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50CBF-0358-700A-E309-8922809B7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4918A-B1A2-816A-6F81-29B54B1FE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ED16E-A998-4C5A-A6DE-7796089BC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4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211/jnhpr.1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3390/nutraceuticals302002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cid:7CE710B6-ABF4-4146-B835-0D78CA874D9A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tiff"/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12" Type="http://schemas.openxmlformats.org/officeDocument/2006/relationships/image" Target="../media/image31.tif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0.emf"/><Relationship Id="rId5" Type="http://schemas.openxmlformats.org/officeDocument/2006/relationships/image" Target="../media/image1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886ADA-6C33-4A92-BC66-7D4A40F88799}"/>
              </a:ext>
            </a:extLst>
          </p:cNvPr>
          <p:cNvSpPr/>
          <p:nvPr/>
        </p:nvSpPr>
        <p:spPr>
          <a:xfrm>
            <a:off x="502832" y="6057655"/>
            <a:ext cx="3468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www.isura.ca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F6A75B-7F12-4506-81AE-466787C38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87"/>
          <a:stretch/>
        </p:blipFill>
        <p:spPr>
          <a:xfrm>
            <a:off x="9507395" y="5855779"/>
            <a:ext cx="2684605" cy="94107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9037FF7-BC3E-4B7A-93AF-1212A1AD50A6}"/>
              </a:ext>
            </a:extLst>
          </p:cNvPr>
          <p:cNvSpPr/>
          <p:nvPr/>
        </p:nvSpPr>
        <p:spPr>
          <a:xfrm rot="5400000">
            <a:off x="5279288" y="-64056"/>
            <a:ext cx="1633424" cy="12192003"/>
          </a:xfrm>
          <a:prstGeom prst="rect">
            <a:avLst/>
          </a:prstGeom>
          <a:gradFill flip="none" rotWithShape="1">
            <a:gsLst>
              <a:gs pos="0">
                <a:srgbClr val="B60050">
                  <a:shade val="30000"/>
                  <a:satMod val="115000"/>
                </a:srgbClr>
              </a:gs>
              <a:gs pos="50000">
                <a:srgbClr val="B60050">
                  <a:shade val="67500"/>
                  <a:satMod val="115000"/>
                </a:srgbClr>
              </a:gs>
              <a:gs pos="100000">
                <a:srgbClr val="C4004E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rgbClr val="B60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A78A27-150E-4FB3-A3A5-A22D312A0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7501" y="5284601"/>
            <a:ext cx="3242831" cy="15807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0927A3-FB0F-8537-7217-B032D1FCD5C9}"/>
              </a:ext>
            </a:extLst>
          </p:cNvPr>
          <p:cNvSpPr txBox="1">
            <a:spLocks/>
          </p:cNvSpPr>
          <p:nvPr/>
        </p:nvSpPr>
        <p:spPr>
          <a:xfrm>
            <a:off x="316361" y="1465934"/>
            <a:ext cx="11559276" cy="117718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err="1">
                <a:latin typeface="Calibri" panose="020F0502020204030204" pitchFamily="34" charset="0"/>
                <a:ea typeface="Calibri" panose="020F0502020204030204" pitchFamily="34" charset="0"/>
              </a:rPr>
              <a:t>LipoMicel</a:t>
            </a:r>
            <a:r>
              <a:rPr lang="en-US" sz="3000" b="1">
                <a:latin typeface="Calibri" panose="020F0502020204030204" pitchFamily="34" charset="0"/>
                <a:ea typeface="Calibri" panose="020F0502020204030204" pitchFamily="34" charset="0"/>
              </a:rPr>
              <a:t>: The Science behind the Technology</a:t>
            </a:r>
            <a:endParaRPr lang="en-US" sz="3000" b="1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5A0D96B-6AB9-F9D1-EDB6-72A6B73566F9}"/>
              </a:ext>
            </a:extLst>
          </p:cNvPr>
          <p:cNvSpPr txBox="1">
            <a:spLocks/>
          </p:cNvSpPr>
          <p:nvPr/>
        </p:nvSpPr>
        <p:spPr>
          <a:xfrm>
            <a:off x="409597" y="2606174"/>
            <a:ext cx="11372804" cy="7772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/>
              <a:t>Julia Solnier, Ph.D.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000" i="1"/>
              <a:t>Director, Medical &amp; Scientific Affairs </a:t>
            </a:r>
          </a:p>
        </p:txBody>
      </p:sp>
    </p:spTree>
    <p:extLst>
      <p:ext uri="{BB962C8B-B14F-4D97-AF65-F5344CB8AC3E}">
        <p14:creationId xmlns:p14="http://schemas.microsoft.com/office/powerpoint/2010/main" val="324305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6CFAED-E62A-490E-89EF-BA4AAC06D45B}"/>
              </a:ext>
            </a:extLst>
          </p:cNvPr>
          <p:cNvSpPr/>
          <p:nvPr/>
        </p:nvSpPr>
        <p:spPr>
          <a:xfrm rot="5400000">
            <a:off x="5567423" y="223418"/>
            <a:ext cx="1057457" cy="12191696"/>
          </a:xfrm>
          <a:prstGeom prst="rect">
            <a:avLst/>
          </a:prstGeom>
          <a:gradFill flip="none" rotWithShape="1">
            <a:gsLst>
              <a:gs pos="0">
                <a:srgbClr val="B60050">
                  <a:shade val="30000"/>
                  <a:satMod val="115000"/>
                </a:srgbClr>
              </a:gs>
              <a:gs pos="50000">
                <a:srgbClr val="B60050">
                  <a:shade val="67500"/>
                  <a:satMod val="115000"/>
                </a:srgbClr>
              </a:gs>
              <a:gs pos="100000">
                <a:srgbClr val="C4004E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rgbClr val="B60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DFC37-7BD2-4569-9CC6-C664A19BC91F}"/>
              </a:ext>
            </a:extLst>
          </p:cNvPr>
          <p:cNvSpPr/>
          <p:nvPr/>
        </p:nvSpPr>
        <p:spPr>
          <a:xfrm>
            <a:off x="502832" y="6057655"/>
            <a:ext cx="3468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www.isura.ca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E31496-A3A4-4104-B6B3-79BEB8A88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87"/>
          <a:stretch/>
        </p:blipFill>
        <p:spPr>
          <a:xfrm>
            <a:off x="9507395" y="5855779"/>
            <a:ext cx="2684605" cy="9410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1FBE13-A431-4B06-A0B7-DE5E17EB161B}"/>
              </a:ext>
            </a:extLst>
          </p:cNvPr>
          <p:cNvSpPr/>
          <p:nvPr/>
        </p:nvSpPr>
        <p:spPr>
          <a:xfrm>
            <a:off x="325055" y="471050"/>
            <a:ext cx="9814568" cy="111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/>
              <a:t>Results on Safety </a:t>
            </a:r>
          </a:p>
          <a:p>
            <a:endParaRPr lang="en-US" sz="1500" b="1"/>
          </a:p>
          <a:p>
            <a:endParaRPr lang="en-US" sz="500" b="1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No record of any adverse events and side effects during the 24-hr and 72-hr study periods</a:t>
            </a:r>
            <a:r>
              <a:rPr lang="en-US" sz="1400"/>
              <a:t>.</a:t>
            </a: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22B1E629-4F44-454C-89BE-F23CBEC96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426" y="142506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25C441EA-3BF4-48A7-939A-D99BFF132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426" y="18822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0254F940-B1D5-47F7-B43B-0911363BB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426" y="50064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93260-1E58-1A14-E117-FB0F3D52E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477" y="2979872"/>
            <a:ext cx="10859954" cy="5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7CE31D-7167-CF69-76A0-3F679B976C9A}"/>
              </a:ext>
            </a:extLst>
          </p:cNvPr>
          <p:cNvSpPr/>
          <p:nvPr/>
        </p:nvSpPr>
        <p:spPr>
          <a:xfrm>
            <a:off x="325055" y="1942384"/>
            <a:ext cx="7997377" cy="1146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</a:t>
            </a:r>
            <a:r>
              <a:rPr lang="en-US" sz="1600" b="1"/>
              <a:t>1. Berberine </a:t>
            </a:r>
            <a:r>
              <a:rPr lang="en-US" sz="1600" b="1" err="1"/>
              <a:t>LipoMicel</a:t>
            </a:r>
            <a:endParaRPr lang="en-US" sz="1600" b="1"/>
          </a:p>
          <a:p>
            <a:endParaRPr lang="en-US" sz="500" b="1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No significant changes in safety blood markers over a period of 30-days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No or mild gastrointestinal side effects after taking berberine for 30-days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F3470E-AD65-1206-7586-9164C417579F}"/>
              </a:ext>
            </a:extLst>
          </p:cNvPr>
          <p:cNvSpPr/>
          <p:nvPr/>
        </p:nvSpPr>
        <p:spPr>
          <a:xfrm>
            <a:off x="325055" y="3410200"/>
            <a:ext cx="7744403" cy="1146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</a:t>
            </a:r>
            <a:r>
              <a:rPr lang="en-US" sz="1600" b="1"/>
              <a:t>2. Glutathione </a:t>
            </a:r>
            <a:r>
              <a:rPr lang="en-US" sz="1600" b="1" err="1"/>
              <a:t>LipoMicel</a:t>
            </a:r>
            <a:endParaRPr lang="en-US" sz="1600" b="1"/>
          </a:p>
          <a:p>
            <a:endParaRPr lang="en-US" sz="500" b="1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No significant changes in safety blood markers over a period of 30-days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Mild gastrointestinal side effects after taking glutathione for 30-days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8F13F372-85F8-65EC-F92C-84A5CEC13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8162" y="2618258"/>
            <a:ext cx="536875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 descr="A picture containing text, line, diagram, parallel&#10;&#10;Description automatically generated">
            <a:extLst>
              <a:ext uri="{FF2B5EF4-FFF2-40B4-BE49-F238E27FC236}">
                <a16:creationId xmlns:a16="http://schemas.microsoft.com/office/drawing/2014/main" id="{9B4C26E4-4994-562E-271E-E770F400C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130" y="2201680"/>
            <a:ext cx="1899729" cy="1433999"/>
          </a:xfrm>
          <a:prstGeom prst="rect">
            <a:avLst/>
          </a:prstGeom>
        </p:spPr>
      </p:pic>
      <p:pic>
        <p:nvPicPr>
          <p:cNvPr id="4" name="Picture 3" descr="A picture containing text, line, diagram, screenshot&#10;&#10;Description automatically generated">
            <a:extLst>
              <a:ext uri="{FF2B5EF4-FFF2-40B4-BE49-F238E27FC236}">
                <a16:creationId xmlns:a16="http://schemas.microsoft.com/office/drawing/2014/main" id="{027EF553-A4E6-7C2C-DB05-0B89415F7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130" y="554658"/>
            <a:ext cx="1971247" cy="1581780"/>
          </a:xfrm>
          <a:prstGeom prst="rect">
            <a:avLst/>
          </a:prstGeom>
        </p:spPr>
      </p:pic>
      <p:pic>
        <p:nvPicPr>
          <p:cNvPr id="9" name="Picture 8" descr="A picture containing text, line, diagram, parallel&#10;&#10;Description automatically generated">
            <a:extLst>
              <a:ext uri="{FF2B5EF4-FFF2-40B4-BE49-F238E27FC236}">
                <a16:creationId xmlns:a16="http://schemas.microsoft.com/office/drawing/2014/main" id="{53785D61-427A-576A-B91F-F341325D0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43" y="3682602"/>
            <a:ext cx="2065925" cy="143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40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770D4F-5E57-4568-98D4-6E05F2AA6AB7}"/>
              </a:ext>
            </a:extLst>
          </p:cNvPr>
          <p:cNvSpPr txBox="1"/>
          <p:nvPr/>
        </p:nvSpPr>
        <p:spPr>
          <a:xfrm>
            <a:off x="384355" y="61040"/>
            <a:ext cx="1128468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papers on </a:t>
            </a:r>
            <a:r>
              <a:rPr kumimoji="0" lang="en-US" sz="2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LipoMicel</a:t>
            </a: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products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77C84-3691-4900-B882-E5D61F6156F0}"/>
              </a:ext>
            </a:extLst>
          </p:cNvPr>
          <p:cNvSpPr/>
          <p:nvPr/>
        </p:nvSpPr>
        <p:spPr>
          <a:xfrm rot="5400000">
            <a:off x="5598080" y="264385"/>
            <a:ext cx="995535" cy="12191696"/>
          </a:xfrm>
          <a:prstGeom prst="rect">
            <a:avLst/>
          </a:prstGeom>
          <a:gradFill flip="none" rotWithShape="1">
            <a:gsLst>
              <a:gs pos="0">
                <a:srgbClr val="B60050">
                  <a:shade val="30000"/>
                  <a:satMod val="115000"/>
                </a:srgbClr>
              </a:gs>
              <a:gs pos="50000">
                <a:srgbClr val="B60050">
                  <a:shade val="67500"/>
                  <a:satMod val="115000"/>
                </a:srgbClr>
              </a:gs>
              <a:gs pos="100000">
                <a:srgbClr val="C4004E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rgbClr val="B60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E19F6D-EBAA-48A2-AB47-4725CF373F40}"/>
              </a:ext>
            </a:extLst>
          </p:cNvPr>
          <p:cNvSpPr/>
          <p:nvPr/>
        </p:nvSpPr>
        <p:spPr>
          <a:xfrm>
            <a:off x="502832" y="6057655"/>
            <a:ext cx="3468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www.isura.ca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F9DD6D-3837-4DFE-8714-35DB8E512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87"/>
          <a:stretch/>
        </p:blipFill>
        <p:spPr>
          <a:xfrm>
            <a:off x="9683750" y="5943419"/>
            <a:ext cx="2508250" cy="879251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E85830-444F-4862-9D1A-481BA4A0B4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9" t="18364" r="26797" b="35755"/>
          <a:stretch/>
        </p:blipFill>
        <p:spPr>
          <a:xfrm>
            <a:off x="401413" y="930768"/>
            <a:ext cx="3922347" cy="2130464"/>
          </a:xfrm>
          <a:prstGeom prst="rect">
            <a:avLst/>
          </a:prstGeom>
        </p:spPr>
      </p:pic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7EB25C9-D713-4EB9-A4A2-0DC30AB163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7" t="13531" r="38518" b="45030"/>
          <a:stretch/>
        </p:blipFill>
        <p:spPr>
          <a:xfrm>
            <a:off x="502832" y="3061231"/>
            <a:ext cx="2846327" cy="2633333"/>
          </a:xfrm>
          <a:prstGeom prst="rect">
            <a:avLst/>
          </a:prstGeom>
        </p:spPr>
      </p:pic>
      <p:pic>
        <p:nvPicPr>
          <p:cNvPr id="4" name="Picture 3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38647942-3887-FDF9-B057-152EEBFD8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29" y="3964670"/>
            <a:ext cx="2617545" cy="1711862"/>
          </a:xfrm>
          <a:prstGeom prst="rect">
            <a:avLst/>
          </a:prstGeom>
        </p:spPr>
      </p:pic>
      <p:pic>
        <p:nvPicPr>
          <p:cNvPr id="10" name="Picture 9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E48B2741-3AE1-63FF-BBBD-4FC7E8652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809" y="3032052"/>
            <a:ext cx="1361183" cy="848667"/>
          </a:xfrm>
          <a:prstGeom prst="rect">
            <a:avLst/>
          </a:prstGeom>
        </p:spPr>
      </p:pic>
      <p:pic>
        <p:nvPicPr>
          <p:cNvPr id="15" name="Picture 14" descr="A picture containing text, font, screenshot&#10;&#10;Description automatically generated">
            <a:extLst>
              <a:ext uri="{FF2B5EF4-FFF2-40B4-BE49-F238E27FC236}">
                <a16:creationId xmlns:a16="http://schemas.microsoft.com/office/drawing/2014/main" id="{2E29C401-CA8B-CD04-BCEC-1443DD71F9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80" y="899043"/>
            <a:ext cx="3986424" cy="2209565"/>
          </a:xfrm>
          <a:prstGeom prst="rect">
            <a:avLst/>
          </a:prstGeom>
        </p:spPr>
      </p:pic>
      <p:pic>
        <p:nvPicPr>
          <p:cNvPr id="20" name="Picture 19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777B9A49-7506-07BE-2820-DFD73965C8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80" y="3447032"/>
            <a:ext cx="2469644" cy="2247532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D05EFF2-5255-968C-ACEB-CC6DDA4370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732" y="1900766"/>
            <a:ext cx="2826113" cy="280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15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770D4F-5E57-4568-98D4-6E05F2AA6AB7}"/>
              </a:ext>
            </a:extLst>
          </p:cNvPr>
          <p:cNvSpPr txBox="1"/>
          <p:nvPr/>
        </p:nvSpPr>
        <p:spPr>
          <a:xfrm>
            <a:off x="536337" y="827376"/>
            <a:ext cx="8339333" cy="3554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Frequent Questions</a:t>
            </a:r>
            <a:endParaRPr lang="en-US" sz="1500" dirty="0"/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b="1" dirty="0" err="1">
                <a:ea typeface="Calibri" panose="020F0502020204030204" pitchFamily="34" charset="0"/>
              </a:rPr>
              <a:t>Lipomicel</a:t>
            </a:r>
            <a:r>
              <a:rPr lang="en-US" dirty="0">
                <a:ea typeface="Calibri" panose="020F0502020204030204" pitchFamily="34" charset="0"/>
              </a:rPr>
              <a:t> Quercetin vs </a:t>
            </a:r>
            <a:r>
              <a:rPr lang="en-US" b="1" dirty="0">
                <a:ea typeface="Calibri" panose="020F0502020204030204" pitchFamily="34" charset="0"/>
              </a:rPr>
              <a:t>EMIQ</a:t>
            </a:r>
            <a:r>
              <a:rPr lang="en-US" dirty="0"/>
              <a:t>?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Micelles </a:t>
            </a:r>
            <a:r>
              <a:rPr lang="en-US" dirty="0"/>
              <a:t>vs</a:t>
            </a:r>
            <a:r>
              <a:rPr lang="en-US" b="1" dirty="0"/>
              <a:t> liposomes—</a:t>
            </a:r>
            <a:r>
              <a:rPr lang="en-US" dirty="0"/>
              <a:t>which formulation works best?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Fat-soluble vs water-soluble compounds (like Vit C)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Soft gels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 vs liquids (in liposomal form)</a:t>
            </a:r>
            <a:endParaRPr lang="en-US" sz="1800" dirty="0"/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8DAEE-ADDE-40C2-AF59-EF598CAEBDA6}"/>
              </a:ext>
            </a:extLst>
          </p:cNvPr>
          <p:cNvSpPr/>
          <p:nvPr/>
        </p:nvSpPr>
        <p:spPr>
          <a:xfrm rot="5400000">
            <a:off x="5604256" y="260254"/>
            <a:ext cx="983791" cy="12191696"/>
          </a:xfrm>
          <a:prstGeom prst="rect">
            <a:avLst/>
          </a:prstGeom>
          <a:gradFill flip="none" rotWithShape="1">
            <a:gsLst>
              <a:gs pos="0">
                <a:srgbClr val="B60050">
                  <a:shade val="30000"/>
                  <a:satMod val="115000"/>
                </a:srgbClr>
              </a:gs>
              <a:gs pos="50000">
                <a:srgbClr val="B60050">
                  <a:shade val="67500"/>
                  <a:satMod val="115000"/>
                </a:srgbClr>
              </a:gs>
              <a:gs pos="100000">
                <a:srgbClr val="C4004E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rgbClr val="B60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281222-A699-4DC8-83EE-2E9567D837EF}"/>
              </a:ext>
            </a:extLst>
          </p:cNvPr>
          <p:cNvSpPr/>
          <p:nvPr/>
        </p:nvSpPr>
        <p:spPr>
          <a:xfrm>
            <a:off x="366630" y="6094239"/>
            <a:ext cx="3468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www.isura.ca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D7FEB5-072D-4F10-95EF-825F45133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87"/>
          <a:stretch/>
        </p:blipFill>
        <p:spPr>
          <a:xfrm>
            <a:off x="9729873" y="5933767"/>
            <a:ext cx="2462128" cy="8630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EAD2C3-6ED5-40BD-B262-72CB5291D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584" y="2949741"/>
            <a:ext cx="2583739" cy="25837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331E5E-F8B3-CAF6-3864-B8B3BFF301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8" t="7208" r="8781" b="3648"/>
          <a:stretch/>
        </p:blipFill>
        <p:spPr>
          <a:xfrm>
            <a:off x="6211850" y="929725"/>
            <a:ext cx="5712157" cy="1689290"/>
          </a:xfrm>
          <a:prstGeom prst="rect">
            <a:avLst/>
          </a:prstGeom>
        </p:spPr>
      </p:pic>
      <p:pic>
        <p:nvPicPr>
          <p:cNvPr id="6" name="Picture 5" descr="A white bottle with a label&#10;&#10;Description automatically generated with low confidence">
            <a:extLst>
              <a:ext uri="{FF2B5EF4-FFF2-40B4-BE49-F238E27FC236}">
                <a16:creationId xmlns:a16="http://schemas.microsoft.com/office/drawing/2014/main" id="{EA6386A3-9187-C44F-A9CD-5E9294DB1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890" y="3027302"/>
            <a:ext cx="2564180" cy="256418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E7EFD28-E11E-3813-1F1E-24EE0977B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90" y="3013316"/>
            <a:ext cx="1322593" cy="24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76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770D4F-5E57-4568-98D4-6E05F2AA6AB7}"/>
              </a:ext>
            </a:extLst>
          </p:cNvPr>
          <p:cNvSpPr txBox="1"/>
          <p:nvPr/>
        </p:nvSpPr>
        <p:spPr>
          <a:xfrm>
            <a:off x="290421" y="1086662"/>
            <a:ext cx="1161115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500" b="1"/>
              <a:t>Thank you very much for your attention!</a:t>
            </a:r>
            <a:endParaRPr lang="en-US" sz="20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97FCCA-BE17-4E09-ACE3-95ED2A3CD3AB}"/>
              </a:ext>
            </a:extLst>
          </p:cNvPr>
          <p:cNvSpPr/>
          <p:nvPr/>
        </p:nvSpPr>
        <p:spPr>
          <a:xfrm rot="5400000">
            <a:off x="5567423" y="223417"/>
            <a:ext cx="1057457" cy="12191696"/>
          </a:xfrm>
          <a:prstGeom prst="rect">
            <a:avLst/>
          </a:prstGeom>
          <a:gradFill flip="none" rotWithShape="1">
            <a:gsLst>
              <a:gs pos="0">
                <a:srgbClr val="B60050">
                  <a:shade val="30000"/>
                  <a:satMod val="115000"/>
                </a:srgbClr>
              </a:gs>
              <a:gs pos="50000">
                <a:srgbClr val="B60050">
                  <a:shade val="67500"/>
                  <a:satMod val="115000"/>
                </a:srgbClr>
              </a:gs>
              <a:gs pos="100000">
                <a:srgbClr val="C4004E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rgbClr val="B60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F1B8C1-3120-4E55-B9EA-B2A102405349}"/>
              </a:ext>
            </a:extLst>
          </p:cNvPr>
          <p:cNvSpPr/>
          <p:nvPr/>
        </p:nvSpPr>
        <p:spPr>
          <a:xfrm>
            <a:off x="502832" y="6057655"/>
            <a:ext cx="3468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www.isura.ca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3CE3D0-40A9-4777-8806-A8D3F53A3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87"/>
          <a:stretch/>
        </p:blipFill>
        <p:spPr>
          <a:xfrm>
            <a:off x="9507395" y="5855779"/>
            <a:ext cx="2684605" cy="941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B86B28-916C-4B05-B02A-38D0835C6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925" y="2580266"/>
            <a:ext cx="3483074" cy="2320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F66D9E-FE48-4326-BD02-F18E04D35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2351301"/>
            <a:ext cx="4179398" cy="277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48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48DAEE-ADDE-40C2-AF59-EF598CAEBDA6}"/>
              </a:ext>
            </a:extLst>
          </p:cNvPr>
          <p:cNvSpPr/>
          <p:nvPr/>
        </p:nvSpPr>
        <p:spPr>
          <a:xfrm rot="5400000">
            <a:off x="5604256" y="260254"/>
            <a:ext cx="983791" cy="12191696"/>
          </a:xfrm>
          <a:prstGeom prst="rect">
            <a:avLst/>
          </a:prstGeom>
          <a:gradFill flip="none" rotWithShape="1">
            <a:gsLst>
              <a:gs pos="0">
                <a:srgbClr val="B60050">
                  <a:shade val="30000"/>
                  <a:satMod val="115000"/>
                </a:srgbClr>
              </a:gs>
              <a:gs pos="50000">
                <a:srgbClr val="B60050">
                  <a:shade val="67500"/>
                  <a:satMod val="115000"/>
                </a:srgbClr>
              </a:gs>
              <a:gs pos="100000">
                <a:srgbClr val="C4004E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rgbClr val="B60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281222-A699-4DC8-83EE-2E9567D837EF}"/>
              </a:ext>
            </a:extLst>
          </p:cNvPr>
          <p:cNvSpPr/>
          <p:nvPr/>
        </p:nvSpPr>
        <p:spPr>
          <a:xfrm>
            <a:off x="366630" y="6094239"/>
            <a:ext cx="3468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www.isura.ca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D7FEB5-072D-4F10-95EF-825F45133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87"/>
          <a:stretch/>
        </p:blipFill>
        <p:spPr>
          <a:xfrm>
            <a:off x="9729873" y="5933767"/>
            <a:ext cx="2462128" cy="863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47D26F-86FF-5F93-CC67-9C12500F0EFB}"/>
              </a:ext>
            </a:extLst>
          </p:cNvPr>
          <p:cNvSpPr txBox="1"/>
          <p:nvPr/>
        </p:nvSpPr>
        <p:spPr>
          <a:xfrm>
            <a:off x="366630" y="497716"/>
            <a:ext cx="10280394" cy="4565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Study references:</a:t>
            </a:r>
          </a:p>
          <a:p>
            <a:endParaRPr lang="en-US" sz="50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/>
              <a:t>Solnier et al. (2021) Quercetin </a:t>
            </a:r>
            <a:r>
              <a:rPr lang="en-US" sz="1500" err="1"/>
              <a:t>LipoMicel</a:t>
            </a:r>
            <a:r>
              <a:rPr lang="en-US" sz="1500"/>
              <a:t>—A Novel Delivery System to Enhance Bioavailability of Quercetin: </a:t>
            </a:r>
            <a:r>
              <a:rPr lang="en-US" sz="1500">
                <a:hlinkClick r:id="rId3"/>
              </a:rPr>
              <a:t>https://doi.org/10.33211/jnhpr.17</a:t>
            </a:r>
            <a:r>
              <a:rPr lang="en-US" sz="1500"/>
              <a:t>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/>
              <a:t>Solnier et al. (2023) Pharmacokinetics of different Quercetin formulations in healthy volunteers: a diet-controlled, crossover, single- and multiple dose plasma uptake study (paper in revision)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/>
              <a:t>Solnier et al. (2023) A characterization and plasma uptake study: A new Berberine formulation with enhanced absorption in vitro and in healthy volunteers (paper in review)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/>
              <a:t>Chang et al. (2023) A pilot crossover study of Berberine and its Short-term Effects on Blood Glucose Levels in healthy volunteers (paper accepted for publication).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/>
              <a:t>Solnier et al. (2023) A Randomized, Double-blind, Crossover, Pharmacokinetics study and a 30-day Safety Evaluation of Micellar Glutathione in healthy participants (paper in preparation).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/>
              <a:t>Du et al. (2023) Designing Vitamin D3 Formulations: An In Vitro Investigation Using a Novel Micellar Delivery System: </a:t>
            </a:r>
            <a:r>
              <a:rPr lang="en-US" sz="1500">
                <a:hlinkClick r:id="rId4"/>
              </a:rPr>
              <a:t>https://doi.org/10.3390/nutraceuticals3020023</a:t>
            </a:r>
            <a:r>
              <a:rPr lang="en-US" sz="15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6390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AEA519A-519B-45F7-B411-888FE4DD3487}"/>
              </a:ext>
            </a:extLst>
          </p:cNvPr>
          <p:cNvSpPr/>
          <p:nvPr/>
        </p:nvSpPr>
        <p:spPr>
          <a:xfrm rot="5400000">
            <a:off x="5657273" y="313267"/>
            <a:ext cx="877758" cy="12191696"/>
          </a:xfrm>
          <a:prstGeom prst="rect">
            <a:avLst/>
          </a:prstGeom>
          <a:gradFill flip="none" rotWithShape="1">
            <a:gsLst>
              <a:gs pos="0">
                <a:srgbClr val="B60050">
                  <a:shade val="30000"/>
                  <a:satMod val="115000"/>
                </a:srgbClr>
              </a:gs>
              <a:gs pos="50000">
                <a:srgbClr val="B60050">
                  <a:shade val="67500"/>
                  <a:satMod val="115000"/>
                </a:srgbClr>
              </a:gs>
              <a:gs pos="100000">
                <a:srgbClr val="C4004E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rgbClr val="B60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770D4F-5E57-4568-98D4-6E05F2AA6AB7}"/>
              </a:ext>
            </a:extLst>
          </p:cNvPr>
          <p:cNvSpPr txBox="1"/>
          <p:nvPr/>
        </p:nvSpPr>
        <p:spPr>
          <a:xfrm>
            <a:off x="502833" y="685022"/>
            <a:ext cx="7666537" cy="426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Bioavailability?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nutritional science: “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fraction (%) of the ingested dose that is absorbed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  <a:p>
            <a:pPr marL="285750" indent="-285750" algn="just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n-US">
                <a:solidFill>
                  <a:prstClr val="black"/>
                </a:solidFill>
              </a:rPr>
              <a:t>Many natural compounds are poorly absorbed </a:t>
            </a:r>
          </a:p>
          <a:p>
            <a:pPr marL="285750" indent="-285750" algn="just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>
                <a:solidFill>
                  <a:prstClr val="black"/>
                </a:solidFill>
              </a:rPr>
              <a:t>due to intestinal endothelium absorption and first-pass metabolism</a:t>
            </a:r>
          </a:p>
          <a:p>
            <a:pPr marL="285750" indent="-285750" algn="just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en-US">
                <a:solidFill>
                  <a:prstClr val="black"/>
                </a:solidFill>
              </a:rPr>
              <a:t>great variability between individuals in terms of absorbing nutrients</a:t>
            </a:r>
          </a:p>
          <a:p>
            <a:pPr algn="just">
              <a:lnSpc>
                <a:spcPct val="200000"/>
              </a:lnSpc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90DF3D-9A96-4801-9E35-E109447E4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441" y="573137"/>
            <a:ext cx="2906726" cy="19586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4E8A03B-919F-4075-BF96-9E365FCA16E3}"/>
              </a:ext>
            </a:extLst>
          </p:cNvPr>
          <p:cNvSpPr/>
          <p:nvPr/>
        </p:nvSpPr>
        <p:spPr>
          <a:xfrm>
            <a:off x="8969364" y="2583547"/>
            <a:ext cx="25328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3,3′,4′,5,7-Pentahydroxyflavone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400" b="0" i="0" u="none" strike="noStrike" kern="1200" cap="none" spc="0" normalizeH="0" baseline="-2500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1400" b="0" i="0" u="none" strike="noStrike" kern="1200" cap="none" spc="0" normalizeH="0" baseline="-2500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400" b="0" i="0" u="none" strike="noStrike" kern="1200" cap="none" spc="0" normalizeH="0" baseline="-2500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M= 302.236 g/mol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98E5D3-916C-4FF6-88E4-726D6D784708}"/>
              </a:ext>
            </a:extLst>
          </p:cNvPr>
          <p:cNvSpPr txBox="1"/>
          <p:nvPr/>
        </p:nvSpPr>
        <p:spPr>
          <a:xfrm>
            <a:off x="9533034" y="960936"/>
            <a:ext cx="14055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Quercetin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BD2496-B369-4A19-A2FA-74BFDCF76518}"/>
              </a:ext>
            </a:extLst>
          </p:cNvPr>
          <p:cNvSpPr/>
          <p:nvPr/>
        </p:nvSpPr>
        <p:spPr>
          <a:xfrm>
            <a:off x="354995" y="6108508"/>
            <a:ext cx="3468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www.isura.ca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AA5A59B-0B64-4084-B61F-9B231235C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087"/>
          <a:stretch/>
        </p:blipFill>
        <p:spPr>
          <a:xfrm>
            <a:off x="10003646" y="6029736"/>
            <a:ext cx="2188354" cy="7671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F8734BE-308F-4DD8-B2AA-410DE0E14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9" t="30528" r="5978" b="31035"/>
          <a:stretch/>
        </p:blipFill>
        <p:spPr>
          <a:xfrm>
            <a:off x="8368730" y="3708282"/>
            <a:ext cx="3588233" cy="15558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E0F2807-A939-4777-96D9-9766F54B37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3177" r="46120" b="25749"/>
          <a:stretch/>
        </p:blipFill>
        <p:spPr>
          <a:xfrm>
            <a:off x="9888131" y="3434067"/>
            <a:ext cx="769533" cy="622046"/>
          </a:xfrm>
          <a:prstGeom prst="ellipse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CE2A5E5-D2B3-4A52-84A8-C3B6D57AC754}"/>
              </a:ext>
            </a:extLst>
          </p:cNvPr>
          <p:cNvSpPr/>
          <p:nvPr/>
        </p:nvSpPr>
        <p:spPr>
          <a:xfrm>
            <a:off x="8628792" y="5232624"/>
            <a:ext cx="32625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Sophora japonica </a:t>
            </a:r>
            <a:r>
              <a:rPr kumimoji="0" lang="en-US" sz="1500" b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 isolated compound</a:t>
            </a:r>
          </a:p>
        </p:txBody>
      </p:sp>
    </p:spTree>
    <p:extLst>
      <p:ext uri="{BB962C8B-B14F-4D97-AF65-F5344CB8AC3E}">
        <p14:creationId xmlns:p14="http://schemas.microsoft.com/office/powerpoint/2010/main" val="3275702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770D4F-5E57-4568-98D4-6E05F2AA6AB7}"/>
              </a:ext>
            </a:extLst>
          </p:cNvPr>
          <p:cNvSpPr txBox="1"/>
          <p:nvPr/>
        </p:nvSpPr>
        <p:spPr>
          <a:xfrm>
            <a:off x="502832" y="124725"/>
            <a:ext cx="7571931" cy="5086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Factors affecting Bioavailability: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Physical properties of the substance: </a:t>
            </a: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solubility, molecular size</a:t>
            </a: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formulation </a:t>
            </a:r>
            <a:r>
              <a:rPr lang="en-US" sz="16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(delivery system, liquid, powder, or solid)</a:t>
            </a: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interactions with foods (</a:t>
            </a:r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administered in a </a:t>
            </a:r>
            <a:r>
              <a:rPr lang="en-US" sz="16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 </a:t>
            </a:r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en-US" sz="16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fasted state)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7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differences: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Age, ethnicity, gender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Diet (e.g., microbiome/gut bacteria)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Genetic variations (e.g., metabolic and enzymatic differences)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status (e.g., g</a:t>
            </a:r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astrointestinal conditions, hepatic or renal dysfunction)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and interaction with drugs (e.g., antacids, alcohol, nicotine)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8B1B51-4E58-47F2-95CA-1DEC62C93726}"/>
              </a:ext>
            </a:extLst>
          </p:cNvPr>
          <p:cNvSpPr/>
          <p:nvPr/>
        </p:nvSpPr>
        <p:spPr>
          <a:xfrm rot="5400000">
            <a:off x="5567423" y="223418"/>
            <a:ext cx="1057457" cy="12191696"/>
          </a:xfrm>
          <a:prstGeom prst="rect">
            <a:avLst/>
          </a:prstGeom>
          <a:gradFill flip="none" rotWithShape="1">
            <a:gsLst>
              <a:gs pos="0">
                <a:srgbClr val="B60050">
                  <a:shade val="30000"/>
                  <a:satMod val="115000"/>
                </a:srgbClr>
              </a:gs>
              <a:gs pos="50000">
                <a:srgbClr val="B60050">
                  <a:shade val="67500"/>
                  <a:satMod val="115000"/>
                </a:srgbClr>
              </a:gs>
              <a:gs pos="100000">
                <a:srgbClr val="C4004E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rgbClr val="B60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86ADA-6C33-4A92-BC66-7D4A40F88799}"/>
              </a:ext>
            </a:extLst>
          </p:cNvPr>
          <p:cNvSpPr/>
          <p:nvPr/>
        </p:nvSpPr>
        <p:spPr>
          <a:xfrm>
            <a:off x="502832" y="6057655"/>
            <a:ext cx="3468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www.isura.ca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F6A75B-7F12-4506-81AE-466787C38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87"/>
          <a:stretch/>
        </p:blipFill>
        <p:spPr>
          <a:xfrm>
            <a:off x="9507395" y="5855779"/>
            <a:ext cx="2684605" cy="941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608B11-ACE0-4AC2-A300-6C54CB234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9716" y="1054111"/>
            <a:ext cx="4224005" cy="360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54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770D4F-5E57-4568-98D4-6E05F2AA6AB7}"/>
              </a:ext>
            </a:extLst>
          </p:cNvPr>
          <p:cNvSpPr txBox="1"/>
          <p:nvPr/>
        </p:nvSpPr>
        <p:spPr>
          <a:xfrm>
            <a:off x="429475" y="225407"/>
            <a:ext cx="11400575" cy="513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2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Delivery systems</a:t>
            </a:r>
          </a:p>
          <a:p>
            <a:pPr marL="285750" lvl="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carrier for bioactive compound(s) to cross cell membranes and improve cell uptake </a:t>
            </a:r>
          </a:p>
          <a:p>
            <a:pPr marL="285750" lvl="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requires both </a:t>
            </a:r>
            <a:r>
              <a:rPr kumimoji="0" lang="en-US" sz="17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 &amp; fat solubility </a:t>
            </a:r>
            <a:r>
              <a:rPr kumimoji="0" lang="en-US" sz="17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kumimoji="0" lang="en-US" sz="17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small molecular size</a:t>
            </a:r>
          </a:p>
          <a:p>
            <a:pPr lvl="0">
              <a:lnSpc>
                <a:spcPct val="200000"/>
              </a:lnSpc>
            </a:pPr>
            <a:endParaRPr lang="en-US" sz="7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200000"/>
              </a:lnSpc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Advantages of Encapsulation:</a:t>
            </a:r>
          </a:p>
          <a:p>
            <a:pPr marL="285750" lvl="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 molecular size (micro- or nanometer)</a:t>
            </a:r>
          </a:p>
          <a:p>
            <a:pPr marL="285750" lvl="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improved solubility &amp; stability (pH sensitivity): no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degradation in the stomach</a:t>
            </a:r>
          </a:p>
          <a:p>
            <a:pPr marL="285750" lvl="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protection against extensive metabolism (gut bacteria, enzymes, etc...)</a:t>
            </a:r>
          </a:p>
          <a:p>
            <a:pPr marL="285750" lvl="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prolonged half-life </a:t>
            </a:r>
          </a:p>
          <a:p>
            <a:pPr marL="285750" lvl="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 dose &amp; side effects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8B1B51-4E58-47F2-95CA-1DEC62C93726}"/>
              </a:ext>
            </a:extLst>
          </p:cNvPr>
          <p:cNvSpPr/>
          <p:nvPr/>
        </p:nvSpPr>
        <p:spPr>
          <a:xfrm rot="5400000">
            <a:off x="5625493" y="281489"/>
            <a:ext cx="941318" cy="12191696"/>
          </a:xfrm>
          <a:prstGeom prst="rect">
            <a:avLst/>
          </a:prstGeom>
          <a:gradFill flip="none" rotWithShape="1">
            <a:gsLst>
              <a:gs pos="0">
                <a:srgbClr val="B60050">
                  <a:shade val="30000"/>
                  <a:satMod val="115000"/>
                </a:srgbClr>
              </a:gs>
              <a:gs pos="50000">
                <a:srgbClr val="B60050">
                  <a:shade val="67500"/>
                  <a:satMod val="115000"/>
                </a:srgbClr>
              </a:gs>
              <a:gs pos="100000">
                <a:srgbClr val="C4004E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rgbClr val="B60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86ADA-6C33-4A92-BC66-7D4A40F88799}"/>
              </a:ext>
            </a:extLst>
          </p:cNvPr>
          <p:cNvSpPr/>
          <p:nvPr/>
        </p:nvSpPr>
        <p:spPr>
          <a:xfrm>
            <a:off x="502832" y="6057655"/>
            <a:ext cx="3468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www.isura.ca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F6A75B-7F12-4506-81AE-466787C38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87"/>
          <a:stretch/>
        </p:blipFill>
        <p:spPr>
          <a:xfrm>
            <a:off x="9507092" y="5906678"/>
            <a:ext cx="2684605" cy="941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EE0B46-3D26-0B1D-C598-C265D86B3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06"/>
          <a:stretch/>
        </p:blipFill>
        <p:spPr>
          <a:xfrm>
            <a:off x="8968702" y="389250"/>
            <a:ext cx="3175094" cy="1787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E347C8-A3D3-48E5-92E1-FCD2E57A7A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504"/>
          <a:stretch/>
        </p:blipFill>
        <p:spPr>
          <a:xfrm>
            <a:off x="8993930" y="3553589"/>
            <a:ext cx="2174951" cy="2135875"/>
          </a:xfrm>
          <a:prstGeom prst="rect">
            <a:avLst/>
          </a:prstGeom>
        </p:spPr>
      </p:pic>
      <p:pic>
        <p:nvPicPr>
          <p:cNvPr id="4" name="Picture 3" descr="A diagram of a house&#10;&#10;Description automatically generated with low confidence">
            <a:extLst>
              <a:ext uri="{FF2B5EF4-FFF2-40B4-BE49-F238E27FC236}">
                <a16:creationId xmlns:a16="http://schemas.microsoft.com/office/drawing/2014/main" id="{6155FD06-C2BD-5F82-6BBC-B80FAF6F14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853" y="1637030"/>
            <a:ext cx="952498" cy="65254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AC6E63-D109-BA9A-4BCB-CF9F50632456}"/>
              </a:ext>
            </a:extLst>
          </p:cNvPr>
          <p:cNvCxnSpPr>
            <a:cxnSpLocks/>
          </p:cNvCxnSpPr>
          <p:nvPr/>
        </p:nvCxnSpPr>
        <p:spPr>
          <a:xfrm>
            <a:off x="10081404" y="2234635"/>
            <a:ext cx="0" cy="1347529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6D56396-5A81-8B96-7BB2-564AC9314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8" t="55324" r="42593" b="25272"/>
          <a:stretch/>
        </p:blipFill>
        <p:spPr bwMode="auto">
          <a:xfrm>
            <a:off x="9688141" y="2469358"/>
            <a:ext cx="786527" cy="79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B79EE37-81B4-27BC-6C65-A610CFA770FB}"/>
              </a:ext>
            </a:extLst>
          </p:cNvPr>
          <p:cNvSpPr/>
          <p:nvPr/>
        </p:nvSpPr>
        <p:spPr>
          <a:xfrm>
            <a:off x="10861751" y="1325739"/>
            <a:ext cx="1306286" cy="1093151"/>
          </a:xfrm>
          <a:prstGeom prst="ellipse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61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770D4F-5E57-4568-98D4-6E05F2AA6AB7}"/>
              </a:ext>
            </a:extLst>
          </p:cNvPr>
          <p:cNvSpPr txBox="1"/>
          <p:nvPr/>
        </p:nvSpPr>
        <p:spPr>
          <a:xfrm>
            <a:off x="321157" y="277125"/>
            <a:ext cx="11611155" cy="1649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LipoMicel vs </a:t>
            </a:r>
            <a:r>
              <a:rPr kumimoji="0" lang="en-US" sz="2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LipoSomes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>
                <a:solidFill>
                  <a:prstClr val="black"/>
                </a:solidFill>
              </a:rPr>
              <a:t>amphiphilic molecules: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>
                <a:solidFill>
                  <a:prstClr val="black"/>
                </a:solidFill>
              </a:rPr>
              <a:t>hydrophilic “water-loving” &amp; hydrophobic “water-repelling” components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CE662D4-59AA-4CCB-B712-EE8ED959F26A}"/>
                  </a:ext>
                </a:extLst>
              </p14:cNvPr>
              <p14:cNvContentPartPr/>
              <p14:nvPr/>
            </p14:nvContentPartPr>
            <p14:xfrm>
              <a:off x="5744656" y="4001174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CE662D4-59AA-4CCB-B712-EE8ED959F26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26656" y="3893174"/>
                <a:ext cx="3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F34F5743-98D3-484C-A173-67D4D9A4AABE}"/>
              </a:ext>
            </a:extLst>
          </p:cNvPr>
          <p:cNvSpPr/>
          <p:nvPr/>
        </p:nvSpPr>
        <p:spPr>
          <a:xfrm rot="5400000">
            <a:off x="5567423" y="223420"/>
            <a:ext cx="1057457" cy="12191696"/>
          </a:xfrm>
          <a:prstGeom prst="rect">
            <a:avLst/>
          </a:prstGeom>
          <a:gradFill flip="none" rotWithShape="1">
            <a:gsLst>
              <a:gs pos="0">
                <a:srgbClr val="B60050">
                  <a:shade val="30000"/>
                  <a:satMod val="115000"/>
                </a:srgbClr>
              </a:gs>
              <a:gs pos="50000">
                <a:srgbClr val="B60050">
                  <a:shade val="67500"/>
                  <a:satMod val="115000"/>
                </a:srgbClr>
              </a:gs>
              <a:gs pos="100000">
                <a:srgbClr val="C4004E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rgbClr val="B60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F543AE-DFC0-4AE4-B29D-74A6D82AE80A}"/>
              </a:ext>
            </a:extLst>
          </p:cNvPr>
          <p:cNvSpPr/>
          <p:nvPr/>
        </p:nvSpPr>
        <p:spPr>
          <a:xfrm>
            <a:off x="502832" y="6057655"/>
            <a:ext cx="3468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www.isura.ca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A9E299-E1B4-4820-90D8-FD0C77139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087"/>
          <a:stretch/>
        </p:blipFill>
        <p:spPr>
          <a:xfrm>
            <a:off x="9507395" y="5855779"/>
            <a:ext cx="2684605" cy="9410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71D608-1B05-4EBF-9FC8-97DA679C1A5B}"/>
              </a:ext>
            </a:extLst>
          </p:cNvPr>
          <p:cNvSpPr txBox="1"/>
          <p:nvPr/>
        </p:nvSpPr>
        <p:spPr>
          <a:xfrm>
            <a:off x="342049" y="2267788"/>
            <a:ext cx="5402607" cy="2670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Micelles: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>
                <a:solidFill>
                  <a:prstClr val="black"/>
                </a:solidFill>
              </a:rPr>
              <a:t>composed of </a:t>
            </a:r>
            <a:r>
              <a:rPr lang="en-US" sz="1600" i="1">
                <a:solidFill>
                  <a:prstClr val="black"/>
                </a:solidFill>
              </a:rPr>
              <a:t>monolayer</a:t>
            </a:r>
            <a:r>
              <a:rPr lang="en-US" sz="1600">
                <a:solidFill>
                  <a:prstClr val="black"/>
                </a:solidFill>
              </a:rPr>
              <a:t> of amphipathic molecules: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prstClr val="black"/>
                </a:solidFill>
              </a:rPr>
              <a:t>inner core hydrophobic; hydrophilic outer layers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>
                <a:solidFill>
                  <a:prstClr val="black"/>
                </a:solidFill>
              </a:rPr>
              <a:t>formed by aggregation of surfactant molecules (detergents, emulsifiers..)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>
                <a:solidFill>
                  <a:prstClr val="black"/>
                </a:solidFill>
              </a:rPr>
              <a:t>smaller size than liposomes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FE0430-4EB8-4C62-975F-176FC588D9C6}"/>
              </a:ext>
            </a:extLst>
          </p:cNvPr>
          <p:cNvSpPr txBox="1"/>
          <p:nvPr/>
        </p:nvSpPr>
        <p:spPr>
          <a:xfrm>
            <a:off x="6128007" y="2278557"/>
            <a:ext cx="5804305" cy="230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Liposomes: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>
                <a:solidFill>
                  <a:prstClr val="black"/>
                </a:solidFill>
              </a:rPr>
              <a:t>composed of </a:t>
            </a:r>
            <a:r>
              <a:rPr lang="en-US" sz="1600" i="1">
                <a:solidFill>
                  <a:prstClr val="black"/>
                </a:solidFill>
              </a:rPr>
              <a:t>bilayer</a:t>
            </a:r>
            <a:r>
              <a:rPr lang="en-US" sz="1600">
                <a:solidFill>
                  <a:prstClr val="black"/>
                </a:solidFill>
              </a:rPr>
              <a:t> of amphipathic molecules: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1600">
                <a:solidFill>
                  <a:prstClr val="black"/>
                </a:solidFill>
              </a:rPr>
              <a:t>inner core </a:t>
            </a:r>
            <a:r>
              <a:rPr lang="fr-FR" sz="1600" err="1">
                <a:solidFill>
                  <a:prstClr val="black"/>
                </a:solidFill>
              </a:rPr>
              <a:t>hydrophilic</a:t>
            </a:r>
            <a:r>
              <a:rPr lang="fr-FR" sz="1600">
                <a:solidFill>
                  <a:prstClr val="black"/>
                </a:solidFill>
              </a:rPr>
              <a:t>;  </a:t>
            </a:r>
            <a:r>
              <a:rPr lang="fr-FR" sz="1600" err="1">
                <a:solidFill>
                  <a:prstClr val="black"/>
                </a:solidFill>
              </a:rPr>
              <a:t>hydrophobic</a:t>
            </a:r>
            <a:r>
              <a:rPr lang="fr-FR" sz="1600">
                <a:solidFill>
                  <a:prstClr val="black"/>
                </a:solidFill>
              </a:rPr>
              <a:t> </a:t>
            </a:r>
            <a:r>
              <a:rPr lang="fr-FR" sz="1600" err="1">
                <a:solidFill>
                  <a:prstClr val="black"/>
                </a:solidFill>
              </a:rPr>
              <a:t>bilayers</a:t>
            </a:r>
            <a:endParaRPr lang="fr-FR" sz="160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>
                <a:solidFill>
                  <a:prstClr val="black"/>
                </a:solidFill>
              </a:rPr>
              <a:t>formed by phospholipid molecules (e.g., lecithin), and cholesterol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DFAA42-E751-4104-935C-BF32EE6F3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187" y="277125"/>
            <a:ext cx="2098843" cy="25844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1382A8-F3AC-4B0F-970D-A335A48247C5}"/>
              </a:ext>
            </a:extLst>
          </p:cNvPr>
          <p:cNvSpPr/>
          <p:nvPr/>
        </p:nvSpPr>
        <p:spPr>
          <a:xfrm>
            <a:off x="9893643" y="2757500"/>
            <a:ext cx="229835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https://doi.org/10.5402/2012/738432</a:t>
            </a:r>
          </a:p>
        </p:txBody>
      </p:sp>
    </p:spTree>
    <p:extLst>
      <p:ext uri="{BB962C8B-B14F-4D97-AF65-F5344CB8AC3E}">
        <p14:creationId xmlns:p14="http://schemas.microsoft.com/office/powerpoint/2010/main" val="4186480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770D4F-5E57-4568-98D4-6E05F2AA6AB7}"/>
              </a:ext>
            </a:extLst>
          </p:cNvPr>
          <p:cNvSpPr txBox="1"/>
          <p:nvPr/>
        </p:nvSpPr>
        <p:spPr>
          <a:xfrm>
            <a:off x="290421" y="236535"/>
            <a:ext cx="1161115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500" b="1"/>
              <a:t>In-vitro Research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6CFAED-E62A-490E-89EF-BA4AAC06D45B}"/>
              </a:ext>
            </a:extLst>
          </p:cNvPr>
          <p:cNvSpPr/>
          <p:nvPr/>
        </p:nvSpPr>
        <p:spPr>
          <a:xfrm rot="5400000">
            <a:off x="5567423" y="232604"/>
            <a:ext cx="1057457" cy="12191696"/>
          </a:xfrm>
          <a:prstGeom prst="rect">
            <a:avLst/>
          </a:prstGeom>
          <a:gradFill flip="none" rotWithShape="1">
            <a:gsLst>
              <a:gs pos="0">
                <a:srgbClr val="B60050">
                  <a:shade val="30000"/>
                  <a:satMod val="115000"/>
                </a:srgbClr>
              </a:gs>
              <a:gs pos="50000">
                <a:srgbClr val="B60050">
                  <a:shade val="67500"/>
                  <a:satMod val="115000"/>
                </a:srgbClr>
              </a:gs>
              <a:gs pos="100000">
                <a:srgbClr val="C4004E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rgbClr val="B60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DFC37-7BD2-4569-9CC6-C664A19BC91F}"/>
              </a:ext>
            </a:extLst>
          </p:cNvPr>
          <p:cNvSpPr/>
          <p:nvPr/>
        </p:nvSpPr>
        <p:spPr>
          <a:xfrm>
            <a:off x="502832" y="6057655"/>
            <a:ext cx="3468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www.isura.ca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E31496-A3A4-4104-B6B3-79BEB8A88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87"/>
          <a:stretch/>
        </p:blipFill>
        <p:spPr>
          <a:xfrm>
            <a:off x="9417729" y="5851976"/>
            <a:ext cx="2684605" cy="9410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1FBE13-A431-4B06-A0B7-DE5E17EB161B}"/>
              </a:ext>
            </a:extLst>
          </p:cNvPr>
          <p:cNvSpPr/>
          <p:nvPr/>
        </p:nvSpPr>
        <p:spPr>
          <a:xfrm>
            <a:off x="337207" y="1114205"/>
            <a:ext cx="8351914" cy="430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/>
              <a:t>1. Solubility studies: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/>
              <a:t>in gastric and intestinal media: mimicking the pH environment in the human body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/>
              <a:t>predictor of absorption and bioavailability</a:t>
            </a:r>
          </a:p>
          <a:p>
            <a:pPr algn="just">
              <a:lnSpc>
                <a:spcPct val="150000"/>
              </a:lnSpc>
            </a:pPr>
            <a:r>
              <a:rPr lang="en-US" sz="800"/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600"/>
              <a:t>2. Caco-2-cell studies: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/>
              <a:t>a cell line derived from human colon carcinoma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/>
              <a:t>similar characteristics to cells lining the small intestine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/>
              <a:t>used for permeability, absorption, interactions, toxicity &amp; safety studies</a:t>
            </a:r>
          </a:p>
          <a:p>
            <a:pPr algn="just">
              <a:lnSpc>
                <a:spcPct val="150000"/>
              </a:lnSpc>
            </a:pPr>
            <a:endParaRPr lang="en-US" sz="1000"/>
          </a:p>
          <a:p>
            <a:pPr algn="just">
              <a:lnSpc>
                <a:spcPct val="150000"/>
              </a:lnSpc>
            </a:pPr>
            <a:r>
              <a:rPr lang="en-US" sz="1600"/>
              <a:t>3. Characterization of the </a:t>
            </a:r>
            <a:r>
              <a:rPr lang="en-US" sz="1600" err="1"/>
              <a:t>LipoMicel</a:t>
            </a:r>
            <a:r>
              <a:rPr lang="en-US" sz="1600"/>
              <a:t> particles: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/>
              <a:t>particle size distribution: Dynamic Light Scattering (DLS)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/>
              <a:t>stability: Zeta potential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/>
              <a:t>morphology, size, and shape: Scanning Electron Microscopy (SEM) </a:t>
            </a:r>
            <a:endParaRPr lang="en-US" sz="160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F6CEB59-D948-4D43-83FE-21EBEDE06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470" y="-13616079"/>
            <a:ext cx="7793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1E5FA084-FCA3-4E06-A61E-4BC639952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470" y="15414236"/>
            <a:ext cx="77932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Chuck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69A394-347E-BD62-866D-381FD83FD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2513" y="64953"/>
            <a:ext cx="3469821" cy="1943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F6D15-F91D-8912-8D09-F4BDF15C0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535" y="3747532"/>
            <a:ext cx="2243522" cy="16094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864212-3653-B82D-E272-EBFE1D49595F}"/>
              </a:ext>
            </a:extLst>
          </p:cNvPr>
          <p:cNvSpPr txBox="1"/>
          <p:nvPr/>
        </p:nvSpPr>
        <p:spPr>
          <a:xfrm>
            <a:off x="9528089" y="5357015"/>
            <a:ext cx="239205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/>
              <a:t>Cryo-SEM shows berberine present inside the micelles of LM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36E606-F49F-EC1F-383D-A939B17EF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158" y="4515181"/>
            <a:ext cx="3594931" cy="8389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F819FD-AD5D-C7B4-CA2D-A62113F20E52}"/>
              </a:ext>
            </a:extLst>
          </p:cNvPr>
          <p:cNvSpPr txBox="1"/>
          <p:nvPr/>
        </p:nvSpPr>
        <p:spPr>
          <a:xfrm>
            <a:off x="6553829" y="5357014"/>
            <a:ext cx="288593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/>
              <a:t>Atomic force microscopy quercetin in LM in 3-D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619706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770D4F-5E57-4568-98D4-6E05F2AA6AB7}"/>
              </a:ext>
            </a:extLst>
          </p:cNvPr>
          <p:cNvSpPr txBox="1"/>
          <p:nvPr/>
        </p:nvSpPr>
        <p:spPr>
          <a:xfrm>
            <a:off x="290421" y="236535"/>
            <a:ext cx="1161115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500" b="1"/>
              <a:t>Clinical Research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6CFAED-E62A-490E-89EF-BA4AAC06D45B}"/>
              </a:ext>
            </a:extLst>
          </p:cNvPr>
          <p:cNvSpPr/>
          <p:nvPr/>
        </p:nvSpPr>
        <p:spPr>
          <a:xfrm rot="5400000">
            <a:off x="5567423" y="232605"/>
            <a:ext cx="1057457" cy="12191696"/>
          </a:xfrm>
          <a:prstGeom prst="rect">
            <a:avLst/>
          </a:prstGeom>
          <a:gradFill flip="none" rotWithShape="1">
            <a:gsLst>
              <a:gs pos="0">
                <a:srgbClr val="B60050">
                  <a:shade val="30000"/>
                  <a:satMod val="115000"/>
                </a:srgbClr>
              </a:gs>
              <a:gs pos="50000">
                <a:srgbClr val="B60050">
                  <a:shade val="67500"/>
                  <a:satMod val="115000"/>
                </a:srgbClr>
              </a:gs>
              <a:gs pos="100000">
                <a:srgbClr val="C4004E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rgbClr val="B60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DFC37-7BD2-4569-9CC6-C664A19BC91F}"/>
              </a:ext>
            </a:extLst>
          </p:cNvPr>
          <p:cNvSpPr/>
          <p:nvPr/>
        </p:nvSpPr>
        <p:spPr>
          <a:xfrm>
            <a:off x="502832" y="6057655"/>
            <a:ext cx="3468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www.isura.ca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E31496-A3A4-4104-B6B3-79BEB8A88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87"/>
          <a:stretch/>
        </p:blipFill>
        <p:spPr>
          <a:xfrm>
            <a:off x="9417729" y="5851976"/>
            <a:ext cx="2684605" cy="9410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1FBE13-A431-4B06-A0B7-DE5E17EB161B}"/>
              </a:ext>
            </a:extLst>
          </p:cNvPr>
          <p:cNvSpPr/>
          <p:nvPr/>
        </p:nvSpPr>
        <p:spPr>
          <a:xfrm>
            <a:off x="337207" y="1114205"/>
            <a:ext cx="7371937" cy="3285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/>
              <a:t>1. Bioavailability studies in humans: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to measure the absorption of a compound in </a:t>
            </a:r>
            <a:r>
              <a:rPr lang="en-US" sz="1600" err="1"/>
              <a:t>LipoMicel</a:t>
            </a:r>
            <a:r>
              <a:rPr lang="en-US" sz="1600"/>
              <a:t> formulation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to compare it with standard (unformulated) product + competitor formulations</a:t>
            </a:r>
          </a:p>
          <a:p>
            <a:pPr algn="just">
              <a:lnSpc>
                <a:spcPct val="150000"/>
              </a:lnSpc>
            </a:pPr>
            <a:r>
              <a:rPr lang="en-US" sz="800"/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/>
              <a:t>Methods: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Crossover studies with 10-15 participants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Treatments administered in </a:t>
            </a:r>
            <a:r>
              <a:rPr lang="en-US" sz="1600" i="1"/>
              <a:t>fasted</a:t>
            </a:r>
            <a:r>
              <a:rPr lang="en-US" sz="1600"/>
              <a:t> or </a:t>
            </a:r>
            <a:r>
              <a:rPr lang="en-US" sz="1600" i="1"/>
              <a:t>fed</a:t>
            </a:r>
            <a:r>
              <a:rPr lang="en-US" sz="1600"/>
              <a:t> state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Collection of capillary blood samples at intervals from 0-24hrs or longer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high-resolution analyzer: UHPLC coupled to Orbitrap Mass Spectrometer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D6FA3-3A42-4474-AAAE-954076EEA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933" y="681645"/>
            <a:ext cx="1812447" cy="777841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6F6CEB59-D948-4D43-83FE-21EBEDE06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470" y="-13616079"/>
            <a:ext cx="7793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id-7CE710B6-ABF4-4146-B835-0D78CA874D9A" descr="Image.jpeg">
            <a:extLst>
              <a:ext uri="{FF2B5EF4-FFF2-40B4-BE49-F238E27FC236}">
                <a16:creationId xmlns:a16="http://schemas.microsoft.com/office/drawing/2014/main" id="{0F59EDF8-E7EE-46E0-94E7-F233F1E46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4"/>
          <a:stretch>
            <a:fillRect/>
          </a:stretch>
        </p:blipFill>
        <p:spPr bwMode="auto">
          <a:xfrm>
            <a:off x="7709144" y="3082668"/>
            <a:ext cx="2835687" cy="198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E5FA084-FCA3-4E06-A61E-4BC639952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470" y="15414236"/>
            <a:ext cx="77932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Chuck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8EF595-0581-4B37-8C1F-842CD1DE5E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9" t="11198"/>
          <a:stretch/>
        </p:blipFill>
        <p:spPr>
          <a:xfrm rot="16200000">
            <a:off x="8764488" y="1939063"/>
            <a:ext cx="881894" cy="636593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16189D28-FEB0-45C4-972B-23D320ED2855}"/>
              </a:ext>
            </a:extLst>
          </p:cNvPr>
          <p:cNvSpPr/>
          <p:nvPr/>
        </p:nvSpPr>
        <p:spPr>
          <a:xfrm>
            <a:off x="9141458" y="1511603"/>
            <a:ext cx="142146" cy="228519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DE3DA6C-B12C-402E-BC8A-63A534F6BDC3}"/>
              </a:ext>
            </a:extLst>
          </p:cNvPr>
          <p:cNvSpPr/>
          <p:nvPr/>
        </p:nvSpPr>
        <p:spPr>
          <a:xfrm>
            <a:off x="9141458" y="2774574"/>
            <a:ext cx="142146" cy="256752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1C5905-6B75-41B1-AA79-498F6C6B70D4}"/>
              </a:ext>
            </a:extLst>
          </p:cNvPr>
          <p:cNvSpPr txBox="1"/>
          <p:nvPr/>
        </p:nvSpPr>
        <p:spPr>
          <a:xfrm>
            <a:off x="10153476" y="2670422"/>
            <a:ext cx="10337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/>
              <a:t>Sample preparation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E227D0-8F49-41AF-8A45-487B1DCB56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53" t="42257" r="43654" b="4536"/>
          <a:stretch/>
        </p:blipFill>
        <p:spPr>
          <a:xfrm>
            <a:off x="10681367" y="3218906"/>
            <a:ext cx="1221132" cy="7897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EC58E6-3482-4C5E-9CC8-4563663F0F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786" t="41756"/>
          <a:stretch/>
        </p:blipFill>
        <p:spPr>
          <a:xfrm>
            <a:off x="10681367" y="4185030"/>
            <a:ext cx="1100411" cy="7897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4E81D2-8E33-4F0A-9F13-2C5A092128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799" t="35110" r="31546" b="38548"/>
          <a:stretch/>
        </p:blipFill>
        <p:spPr>
          <a:xfrm>
            <a:off x="10838685" y="824306"/>
            <a:ext cx="785773" cy="535479"/>
          </a:xfrm>
          <a:prstGeom prst="rect">
            <a:avLst/>
          </a:prstGeom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2302A5E4-6B18-4907-86ED-CECA0FF3F96B}"/>
              </a:ext>
            </a:extLst>
          </p:cNvPr>
          <p:cNvSpPr/>
          <p:nvPr/>
        </p:nvSpPr>
        <p:spPr>
          <a:xfrm rot="5400000">
            <a:off x="10387145" y="814451"/>
            <a:ext cx="196034" cy="364954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7F1921-A516-4E1F-AAE5-9C1768C6BD07}"/>
              </a:ext>
            </a:extLst>
          </p:cNvPr>
          <p:cNvSpPr txBox="1"/>
          <p:nvPr/>
        </p:nvSpPr>
        <p:spPr>
          <a:xfrm rot="20083184">
            <a:off x="9861126" y="1813900"/>
            <a:ext cx="122530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600"/>
              <a:t>β-</a:t>
            </a:r>
            <a:r>
              <a:rPr lang="en-US" sz="600"/>
              <a:t>glucuronidase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99B471F-057E-499E-81D1-EBF044FFF5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639" t="7718" r="21425" b="10247"/>
          <a:stretch/>
        </p:blipFill>
        <p:spPr>
          <a:xfrm>
            <a:off x="9618141" y="2164641"/>
            <a:ext cx="440926" cy="52778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34A5CBD-22D9-4C76-9B2C-F2425EB69D89}"/>
              </a:ext>
            </a:extLst>
          </p:cNvPr>
          <p:cNvSpPr txBox="1"/>
          <p:nvPr/>
        </p:nvSpPr>
        <p:spPr>
          <a:xfrm rot="20082962">
            <a:off x="10004180" y="2106163"/>
            <a:ext cx="52221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/>
              <a:t>ethanol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DA3E53A-40A3-486D-A6E1-D10A529B6B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224" y="1742474"/>
            <a:ext cx="587319" cy="5501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06BCEF1-90BD-44FA-91EF-BCFD3B2B37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3910" y="2348652"/>
            <a:ext cx="579566" cy="5100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1BC1C90-2AD2-4620-BB99-08405F0871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636" b="21008"/>
          <a:stretch/>
        </p:blipFill>
        <p:spPr>
          <a:xfrm>
            <a:off x="10417635" y="2070896"/>
            <a:ext cx="561643" cy="410774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4A08EF9-5A34-4AB5-8664-04716B6E2CD7}"/>
              </a:ext>
            </a:extLst>
          </p:cNvPr>
          <p:cNvCxnSpPr>
            <a:cxnSpLocks/>
          </p:cNvCxnSpPr>
          <p:nvPr/>
        </p:nvCxnSpPr>
        <p:spPr>
          <a:xfrm flipV="1">
            <a:off x="9569594" y="2427138"/>
            <a:ext cx="267954" cy="373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4" name="Flowchart: Merge 33">
            <a:extLst>
              <a:ext uri="{FF2B5EF4-FFF2-40B4-BE49-F238E27FC236}">
                <a16:creationId xmlns:a16="http://schemas.microsoft.com/office/drawing/2014/main" id="{93FDAE1F-D473-4E52-B10F-7204F8CA10D9}"/>
              </a:ext>
            </a:extLst>
          </p:cNvPr>
          <p:cNvSpPr/>
          <p:nvPr/>
        </p:nvSpPr>
        <p:spPr>
          <a:xfrm>
            <a:off x="9921047" y="2430876"/>
            <a:ext cx="106930" cy="215615"/>
          </a:xfrm>
          <a:prstGeom prst="flowChartMerg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Curved Right 35">
            <a:extLst>
              <a:ext uri="{FF2B5EF4-FFF2-40B4-BE49-F238E27FC236}">
                <a16:creationId xmlns:a16="http://schemas.microsoft.com/office/drawing/2014/main" id="{CEB77301-3469-425D-86CF-A448339C6547}"/>
              </a:ext>
            </a:extLst>
          </p:cNvPr>
          <p:cNvSpPr/>
          <p:nvPr/>
        </p:nvSpPr>
        <p:spPr>
          <a:xfrm rot="2928881">
            <a:off x="9938098" y="1970847"/>
            <a:ext cx="83730" cy="21511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row: Curved Right 37">
            <a:extLst>
              <a:ext uri="{FF2B5EF4-FFF2-40B4-BE49-F238E27FC236}">
                <a16:creationId xmlns:a16="http://schemas.microsoft.com/office/drawing/2014/main" id="{11B6A0BA-1DAF-489C-8EA7-ADD110AD9862}"/>
              </a:ext>
            </a:extLst>
          </p:cNvPr>
          <p:cNvSpPr/>
          <p:nvPr/>
        </p:nvSpPr>
        <p:spPr>
          <a:xfrm rot="4651232">
            <a:off x="10050408" y="2109348"/>
            <a:ext cx="58322" cy="17105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85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770D4F-5E57-4568-98D4-6E05F2AA6AB7}"/>
              </a:ext>
            </a:extLst>
          </p:cNvPr>
          <p:cNvSpPr txBox="1"/>
          <p:nvPr/>
        </p:nvSpPr>
        <p:spPr>
          <a:xfrm>
            <a:off x="290421" y="236535"/>
            <a:ext cx="1161115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500" b="1"/>
              <a:t>Clinical Research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6CFAED-E62A-490E-89EF-BA4AAC06D45B}"/>
              </a:ext>
            </a:extLst>
          </p:cNvPr>
          <p:cNvSpPr/>
          <p:nvPr/>
        </p:nvSpPr>
        <p:spPr>
          <a:xfrm rot="5400000">
            <a:off x="5567423" y="232604"/>
            <a:ext cx="1057457" cy="12191696"/>
          </a:xfrm>
          <a:prstGeom prst="rect">
            <a:avLst/>
          </a:prstGeom>
          <a:gradFill flip="none" rotWithShape="1">
            <a:gsLst>
              <a:gs pos="0">
                <a:srgbClr val="B60050">
                  <a:shade val="30000"/>
                  <a:satMod val="115000"/>
                </a:srgbClr>
              </a:gs>
              <a:gs pos="50000">
                <a:srgbClr val="B60050">
                  <a:shade val="67500"/>
                  <a:satMod val="115000"/>
                </a:srgbClr>
              </a:gs>
              <a:gs pos="100000">
                <a:srgbClr val="C4004E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rgbClr val="B60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DFC37-7BD2-4569-9CC6-C664A19BC91F}"/>
              </a:ext>
            </a:extLst>
          </p:cNvPr>
          <p:cNvSpPr/>
          <p:nvPr/>
        </p:nvSpPr>
        <p:spPr>
          <a:xfrm>
            <a:off x="502832" y="6057655"/>
            <a:ext cx="3468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www.isura.ca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E31496-A3A4-4104-B6B3-79BEB8A88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87"/>
          <a:stretch/>
        </p:blipFill>
        <p:spPr>
          <a:xfrm>
            <a:off x="9417729" y="5851976"/>
            <a:ext cx="2684605" cy="9410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1FBE13-A431-4B06-A0B7-DE5E17EB161B}"/>
              </a:ext>
            </a:extLst>
          </p:cNvPr>
          <p:cNvSpPr/>
          <p:nvPr/>
        </p:nvSpPr>
        <p:spPr>
          <a:xfrm>
            <a:off x="337207" y="1114205"/>
            <a:ext cx="7869185" cy="3285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/>
              <a:t>2. Safety studies in humans: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to monitor adverse events or side effects of </a:t>
            </a:r>
            <a:r>
              <a:rPr lang="en-US" sz="1600" err="1"/>
              <a:t>LipoMicel</a:t>
            </a:r>
            <a:r>
              <a:rPr lang="en-US" sz="1600"/>
              <a:t> formulations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Surveys/health questionnaires as well as blood collections over 2 or 4 weeks </a:t>
            </a:r>
          </a:p>
          <a:p>
            <a:pPr algn="just">
              <a:lnSpc>
                <a:spcPct val="150000"/>
              </a:lnSpc>
            </a:pPr>
            <a:r>
              <a:rPr lang="en-US" sz="800"/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/>
              <a:t>Methods</a:t>
            </a:r>
            <a:r>
              <a:rPr lang="en-US" i="1"/>
              <a:t>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Placebo-controlled, parallel study design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Collection of capillary and/or venous blood samples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Clinical chemistry: alanine aminotransferase (ALT), aspartate transaminase (AST), total bilirubin, creatinine, electrolytes (Na, K, Cl), &amp; estimated glomerular filtration rate (eGFR)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F6CEB59-D948-4D43-83FE-21EBEDE06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470" y="-13616079"/>
            <a:ext cx="7793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1E5FA084-FCA3-4E06-A61E-4BC639952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3470" y="15414236"/>
            <a:ext cx="77932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Chuck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CEE13-6205-AF09-D587-20E99777B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933" y="1777471"/>
            <a:ext cx="4549643" cy="165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94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92C1F0B-D748-26AE-6719-6DDB7B211B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335980"/>
              </p:ext>
            </p:extLst>
          </p:nvPr>
        </p:nvGraphicFramePr>
        <p:xfrm>
          <a:off x="9935662" y="1047547"/>
          <a:ext cx="1896465" cy="119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4553928" imgH="2854390" progId="Prism9.Document">
                  <p:embed/>
                </p:oleObj>
              </mc:Choice>
              <mc:Fallback>
                <p:oleObj name="Prism 9" r:id="rId2" imgW="4553928" imgH="2854390" progId="Prism9.Document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92C1F0B-D748-26AE-6719-6DDB7B211B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5662" y="1047547"/>
                        <a:ext cx="1896465" cy="1190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67A2508-B910-4AF2-9E64-F5453095F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177" y="1017595"/>
            <a:ext cx="1947218" cy="11902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6CFAED-E62A-490E-89EF-BA4AAC06D45B}"/>
              </a:ext>
            </a:extLst>
          </p:cNvPr>
          <p:cNvSpPr/>
          <p:nvPr/>
        </p:nvSpPr>
        <p:spPr>
          <a:xfrm rot="5400000">
            <a:off x="5567423" y="223418"/>
            <a:ext cx="1057457" cy="12191696"/>
          </a:xfrm>
          <a:prstGeom prst="rect">
            <a:avLst/>
          </a:prstGeom>
          <a:gradFill flip="none" rotWithShape="1">
            <a:gsLst>
              <a:gs pos="0">
                <a:srgbClr val="B60050">
                  <a:shade val="30000"/>
                  <a:satMod val="115000"/>
                </a:srgbClr>
              </a:gs>
              <a:gs pos="50000">
                <a:srgbClr val="B60050">
                  <a:shade val="67500"/>
                  <a:satMod val="115000"/>
                </a:srgbClr>
              </a:gs>
              <a:gs pos="100000">
                <a:srgbClr val="C4004E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solidFill>
              <a:srgbClr val="B60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DFC37-7BD2-4569-9CC6-C664A19BC91F}"/>
              </a:ext>
            </a:extLst>
          </p:cNvPr>
          <p:cNvSpPr/>
          <p:nvPr/>
        </p:nvSpPr>
        <p:spPr>
          <a:xfrm>
            <a:off x="502832" y="6057655"/>
            <a:ext cx="3468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www.isura.ca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E31496-A3A4-4104-B6B3-79BEB8A88A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087"/>
          <a:stretch/>
        </p:blipFill>
        <p:spPr>
          <a:xfrm>
            <a:off x="9507395" y="5855779"/>
            <a:ext cx="2684605" cy="9410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1FBE13-A431-4B06-A0B7-DE5E17EB161B}"/>
              </a:ext>
            </a:extLst>
          </p:cNvPr>
          <p:cNvSpPr/>
          <p:nvPr/>
        </p:nvSpPr>
        <p:spPr>
          <a:xfrm>
            <a:off x="235603" y="261493"/>
            <a:ext cx="7744403" cy="1885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/>
              <a:t>Results </a:t>
            </a:r>
          </a:p>
          <a:p>
            <a:endParaRPr lang="en-US" sz="2500" b="1"/>
          </a:p>
          <a:p>
            <a:r>
              <a:rPr lang="en-US" sz="1600" b="1"/>
              <a:t>1. Quercetin </a:t>
            </a:r>
            <a:r>
              <a:rPr lang="en-US" sz="1600" b="1" err="1"/>
              <a:t>LipoMicel</a:t>
            </a:r>
            <a:endParaRPr lang="en-US" sz="1600" b="1"/>
          </a:p>
          <a:p>
            <a:endParaRPr lang="en-US" sz="500" b="1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10-fold higher concentrations of  LipoMicel  (LM) vs standard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Accumulating concentrations over 72hrs, at doses 250 mg, 500 mg, or 1,000 mg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CF6E4242-4E72-4590-9990-14F60038E2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597456"/>
              </p:ext>
            </p:extLst>
          </p:nvPr>
        </p:nvGraphicFramePr>
        <p:xfrm>
          <a:off x="10337136" y="1101322"/>
          <a:ext cx="512561" cy="359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4005426" imgH="2781311" progId="Prism9.Document">
                  <p:embed/>
                </p:oleObj>
              </mc:Choice>
              <mc:Fallback>
                <p:oleObj name="Prism 9" r:id="rId6" imgW="4005426" imgH="2781311" progId="Prism9.Document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CF6E4242-4E72-4590-9990-14F60038E2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7136" y="1101322"/>
                        <a:ext cx="512561" cy="3596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8">
            <a:extLst>
              <a:ext uri="{FF2B5EF4-FFF2-40B4-BE49-F238E27FC236}">
                <a16:creationId xmlns:a16="http://schemas.microsoft.com/office/drawing/2014/main" id="{22B1E629-4F44-454C-89BE-F23CBEC96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426" y="142506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25C441EA-3BF4-48A7-939A-D99BFF132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426" y="18822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0254F940-B1D5-47F7-B43B-0911363BB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426" y="50064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93260-1E58-1A14-E117-FB0F3D52E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477" y="2979872"/>
            <a:ext cx="10859954" cy="5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C7CB5D-766C-6CE7-257E-09627A590C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8295" y="1050111"/>
            <a:ext cx="892822" cy="4054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7CE31D-7167-CF69-76A0-3F679B976C9A}"/>
              </a:ext>
            </a:extLst>
          </p:cNvPr>
          <p:cNvSpPr/>
          <p:nvPr/>
        </p:nvSpPr>
        <p:spPr>
          <a:xfrm>
            <a:off x="235603" y="2427768"/>
            <a:ext cx="7997377" cy="1516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</a:t>
            </a:r>
            <a:r>
              <a:rPr lang="en-US" sz="1600" b="1"/>
              <a:t>2. Berberine </a:t>
            </a:r>
            <a:r>
              <a:rPr lang="en-US" sz="1600" b="1" err="1"/>
              <a:t>LipoMicel</a:t>
            </a:r>
            <a:endParaRPr lang="en-US" sz="1600" b="1"/>
          </a:p>
          <a:p>
            <a:endParaRPr lang="en-US" sz="500" b="1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3-fold higher concentrations of LM vs standard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Higher gastrointestinal solubility (20-34-fold) and cell permeability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>
                <a:solidFill>
                  <a:srgbClr val="FF0000"/>
                </a:solidFill>
              </a:rPr>
              <a:t>effective in lowering blood glucose levels by 12% in as short as 2 days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F3470E-AD65-1206-7586-9164C417579F}"/>
              </a:ext>
            </a:extLst>
          </p:cNvPr>
          <p:cNvSpPr/>
          <p:nvPr/>
        </p:nvSpPr>
        <p:spPr>
          <a:xfrm>
            <a:off x="235603" y="4222160"/>
            <a:ext cx="7744403" cy="1146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</a:t>
            </a:r>
            <a:r>
              <a:rPr lang="en-US" sz="1600" b="1"/>
              <a:t>3. Glutathione </a:t>
            </a:r>
            <a:r>
              <a:rPr lang="en-US" sz="1600" b="1" err="1"/>
              <a:t>LipoMicel</a:t>
            </a:r>
            <a:endParaRPr lang="en-US" sz="1600" b="1"/>
          </a:p>
          <a:p>
            <a:endParaRPr lang="en-US" sz="500" b="1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2-fold higher concentrations of LM vs Liposomal and standard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/>
              <a:t>Approx. 2-fold higher metabolite concentrations </a:t>
            </a:r>
            <a:r>
              <a:rPr lang="el-GR" sz="1600"/>
              <a:t>γ-</a:t>
            </a:r>
            <a:r>
              <a:rPr lang="en-US" sz="1600" err="1"/>
              <a:t>glutamylcysteine</a:t>
            </a:r>
            <a:r>
              <a:rPr lang="en-US" sz="1600"/>
              <a:t> (</a:t>
            </a:r>
            <a:r>
              <a:rPr lang="el-GR" sz="1600"/>
              <a:t>γ-</a:t>
            </a:r>
            <a:r>
              <a:rPr lang="en-US" sz="1600"/>
              <a:t>GC)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B9D72E-4AE6-6985-AFCE-06E0FD34C7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2477" y="2525656"/>
            <a:ext cx="2043784" cy="1198867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8F13F372-85F8-65EC-F92C-84A5CEC13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8162" y="2658015"/>
            <a:ext cx="536875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09199695-44A6-5CF4-552A-158E063EA3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118983"/>
              </p:ext>
            </p:extLst>
          </p:nvPr>
        </p:nvGraphicFramePr>
        <p:xfrm>
          <a:off x="7684953" y="2550771"/>
          <a:ext cx="1822442" cy="1270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10" imgW="7312831" imgH="5075819" progId="Prism9.Document">
                  <p:embed/>
                </p:oleObj>
              </mc:Choice>
              <mc:Fallback>
                <p:oleObj name="Prism 9" r:id="rId10" imgW="7312831" imgH="5075819" progId="Prism9.Document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09199695-44A6-5CF4-552A-158E063EA3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4953" y="2550771"/>
                        <a:ext cx="1822442" cy="12708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 descr="A picture containing text, line, diagram, screenshot&#10;&#10;Description automatically generated">
            <a:extLst>
              <a:ext uri="{FF2B5EF4-FFF2-40B4-BE49-F238E27FC236}">
                <a16:creationId xmlns:a16="http://schemas.microsoft.com/office/drawing/2014/main" id="{92A76959-D650-78E5-8B7C-1CDF81567B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53" y="4101063"/>
            <a:ext cx="2010655" cy="1419744"/>
          </a:xfrm>
          <a:prstGeom prst="rect">
            <a:avLst/>
          </a:prstGeom>
        </p:spPr>
      </p:pic>
      <p:pic>
        <p:nvPicPr>
          <p:cNvPr id="30" name="Picture 29" descr="A picture containing colorfulness, screenshot&#10;&#10;Description automatically generated">
            <a:extLst>
              <a:ext uri="{FF2B5EF4-FFF2-40B4-BE49-F238E27FC236}">
                <a16:creationId xmlns:a16="http://schemas.microsoft.com/office/drawing/2014/main" id="{F7286A88-CC89-3937-45F5-68BEA128DA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662" y="4055129"/>
            <a:ext cx="1880471" cy="146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40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0B16BE0900694EB4ECE8B6A5D1067A" ma:contentTypeVersion="24" ma:contentTypeDescription="Create a new document." ma:contentTypeScope="" ma:versionID="18ac2ea11856a3f43572b0dae0c2972d">
  <xsd:schema xmlns:xsd="http://www.w3.org/2001/XMLSchema" xmlns:xs="http://www.w3.org/2001/XMLSchema" xmlns:p="http://schemas.microsoft.com/office/2006/metadata/properties" xmlns:ns2="62d5fedb-fc14-40fe-9dd3-2da51c4a551a" xmlns:ns3="e46cefa9-9bb4-4adb-87c3-d3d6bce61324" xmlns:ns4="5861e748-1d12-480e-8720-294bbd38b6b4" targetNamespace="http://schemas.microsoft.com/office/2006/metadata/properties" ma:root="true" ma:fieldsID="48d97289a95ed5b1dcbb52e511d96986" ns2:_="" ns3:_="" ns4:_="">
    <xsd:import namespace="62d5fedb-fc14-40fe-9dd3-2da51c4a551a"/>
    <xsd:import namespace="e46cefa9-9bb4-4adb-87c3-d3d6bce61324"/>
    <xsd:import namespace="5861e748-1d12-480e-8720-294bbd38b6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TemplateApplied_x003f_" minOccurs="0"/>
                <xsd:element ref="ns2:Product_x0020_Sku" minOccurs="0"/>
                <xsd:element ref="ns2:Topic" minOccurs="0"/>
                <xsd:element ref="ns2:Wordcount" minOccurs="0"/>
                <xsd:element ref="ns2:v53p" minOccurs="0"/>
                <xsd:element ref="ns2:s6vs" minOccurs="0"/>
                <xsd:element ref="ns2:pzgq" minOccurs="0"/>
                <xsd:element ref="ns2:_x0066_io8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d5fedb-fc14-40fe-9dd3-2da51c4a55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TemplateApplied_x003f_" ma:index="19" nillable="true" ma:displayName="Template Applied?" ma:default="0" ma:description="If yes, you can find this in &quot;In Template&quot; folder" ma:format="Dropdown" ma:internalName="TemplateApplied_x003f_">
      <xsd:simpleType>
        <xsd:restriction base="dms:Boolean"/>
      </xsd:simpleType>
    </xsd:element>
    <xsd:element name="Product_x0020_Sku" ma:index="20" nillable="true" ma:displayName="Product Sku" ma:internalName="Product_x0020_Sku">
      <xsd:simpleType>
        <xsd:restriction base="dms:Note">
          <xsd:maxLength value="255"/>
        </xsd:restriction>
      </xsd:simpleType>
    </xsd:element>
    <xsd:element name="Topic" ma:index="21" nillable="true" ma:displayName="Topic" ma:format="Dropdown" ma:internalName="Topic">
      <xsd:simpleType>
        <xsd:restriction base="dms:Note">
          <xsd:maxLength value="255"/>
        </xsd:restriction>
      </xsd:simpleType>
    </xsd:element>
    <xsd:element name="Wordcount" ma:index="22" nillable="true" ma:displayName="Word count " ma:format="Dropdown" ma:internalName="Wordcount">
      <xsd:simpleType>
        <xsd:restriction base="dms:Text">
          <xsd:maxLength value="255"/>
        </xsd:restriction>
      </xsd:simpleType>
    </xsd:element>
    <xsd:element name="v53p" ma:index="23" nillable="true" ma:displayName="Project Type" ma:internalName="v53p">
      <xsd:simpleType>
        <xsd:restriction base="dms:Text"/>
      </xsd:simpleType>
    </xsd:element>
    <xsd:element name="s6vs" ma:index="24" nillable="true" ma:displayName="Requester" ma:internalName="s6vs">
      <xsd:simpleType>
        <xsd:restriction base="dms:Text"/>
      </xsd:simpleType>
    </xsd:element>
    <xsd:element name="pzgq" ma:index="25" nillable="true" ma:displayName="Category" ma:internalName="pzgq">
      <xsd:simpleType>
        <xsd:restriction base="dms:Text"/>
      </xsd:simpleType>
    </xsd:element>
    <xsd:element name="_x0066_io8" ma:index="26" nillable="true" ma:displayName="Language" ma:internalName="_x0066_io8">
      <xsd:simpleType>
        <xsd:restriction base="dms:Text"/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e0df7b9a-79fb-4671-9c3d-d0dfd73493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6cefa9-9bb4-4adb-87c3-d3d6bce6132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1e748-1d12-480e-8720-294bbd38b6b4" elementFormDefault="qualified">
    <xsd:import namespace="http://schemas.microsoft.com/office/2006/documentManagement/types"/>
    <xsd:import namespace="http://schemas.microsoft.com/office/infopath/2007/PartnerControls"/>
    <xsd:element name="TaxCatchAll" ma:index="31" nillable="true" ma:displayName="Taxonomy Catch All Column" ma:hidden="true" ma:list="{3f48f50d-739d-47e7-bde8-dafff649cd47}" ma:internalName="TaxCatchAll" ma:showField="CatchAllData" ma:web="e46cefa9-9bb4-4adb-87c3-d3d6bce613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53p xmlns="62d5fedb-fc14-40fe-9dd3-2da51c4a551a" xsi:nil="true"/>
    <TemplateApplied_x003f_ xmlns="62d5fedb-fc14-40fe-9dd3-2da51c4a551a">false</TemplateApplied_x003f_>
    <TaxCatchAll xmlns="5861e748-1d12-480e-8720-294bbd38b6b4" xsi:nil="true"/>
    <Product_x0020_Sku xmlns="62d5fedb-fc14-40fe-9dd3-2da51c4a551a" xsi:nil="true"/>
    <s6vs xmlns="62d5fedb-fc14-40fe-9dd3-2da51c4a551a" xsi:nil="true"/>
    <Wordcount xmlns="62d5fedb-fc14-40fe-9dd3-2da51c4a551a" xsi:nil="true"/>
    <pzgq xmlns="62d5fedb-fc14-40fe-9dd3-2da51c4a551a" xsi:nil="true"/>
    <_x0066_io8 xmlns="62d5fedb-fc14-40fe-9dd3-2da51c4a551a" xsi:nil="true"/>
    <lcf76f155ced4ddcb4097134ff3c332f xmlns="62d5fedb-fc14-40fe-9dd3-2da51c4a551a">
      <Terms xmlns="http://schemas.microsoft.com/office/infopath/2007/PartnerControls"/>
    </lcf76f155ced4ddcb4097134ff3c332f>
    <Topic xmlns="62d5fedb-fc14-40fe-9dd3-2da51c4a551a" xsi:nil="true"/>
  </documentManagement>
</p:properties>
</file>

<file path=customXml/itemProps1.xml><?xml version="1.0" encoding="utf-8"?>
<ds:datastoreItem xmlns:ds="http://schemas.openxmlformats.org/officeDocument/2006/customXml" ds:itemID="{581C9B74-14A6-4F18-BF18-74D3C1938779}"/>
</file>

<file path=customXml/itemProps2.xml><?xml version="1.0" encoding="utf-8"?>
<ds:datastoreItem xmlns:ds="http://schemas.openxmlformats.org/officeDocument/2006/customXml" ds:itemID="{AC963EEE-4415-42BB-8A2C-8C471A81135C}"/>
</file>

<file path=customXml/itemProps3.xml><?xml version="1.0" encoding="utf-8"?>
<ds:datastoreItem xmlns:ds="http://schemas.openxmlformats.org/officeDocument/2006/customXml" ds:itemID="{8A2C90F0-8CC3-49D2-9F2E-7D73D6FF00F9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1090</Words>
  <Application>Microsoft Office PowerPoint</Application>
  <PresentationFormat>Widescreen</PresentationFormat>
  <Paragraphs>153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Palatino Linotype</vt:lpstr>
      <vt:lpstr>Wingdings</vt:lpstr>
      <vt:lpstr>Office Theme</vt:lpstr>
      <vt:lpstr>Prism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Solnier</dc:creator>
  <cp:lastModifiedBy>Julia Solnier</cp:lastModifiedBy>
  <cp:revision>2</cp:revision>
  <dcterms:created xsi:type="dcterms:W3CDTF">2022-07-17T15:23:24Z</dcterms:created>
  <dcterms:modified xsi:type="dcterms:W3CDTF">2023-06-27T16:12:44Z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0x010100920B16BE0900694EB4ECE8B6A5D1067A</vt:lpwstr>
  </property>
</Properties>
</file>